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_rels/presentation.xml.rels" ContentType="application/vnd.openxmlformats-package.relationships+xml"/>
  <Override PartName="/ppt/media/image10.png" ContentType="image/png"/>
  <Override PartName="/ppt/media/image9.jpeg" ContentType="image/jpeg"/>
  <Override PartName="/ppt/media/image8.jpeg" ContentType="image/jpeg"/>
  <Override PartName="/ppt/media/image7.jpeg" ContentType="image/jpeg"/>
  <Override PartName="/ppt/media/image2.png" ContentType="image/png"/>
  <Override PartName="/ppt/media/image6.jpeg" ContentType="image/jpeg"/>
  <Override PartName="/ppt/media/image1.png" ContentType="image/png"/>
  <Override PartName="/ppt/media/image4.jpeg" ContentType="image/jpeg"/>
  <Override PartName="/ppt/media/image3.png" ContentType="image/png"/>
  <Override PartName="/ppt/media/image5.jpeg" ContentType="image/jpeg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slideMaster3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3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_rels/slideLayout36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6.xml.rels" ContentType="application/vnd.openxmlformats-package.relationships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_rels/slide20.xml.rels" ContentType="application/vnd.openxmlformats-package.relationships+xml"/>
  <Override PartName="/ppt/slides/_rels/slide19.xml.rels" ContentType="application/vnd.openxmlformats-package.relationships+xml"/>
  <Override PartName="/ppt/slides/_rels/slide18.xml.rels" ContentType="application/vnd.openxmlformats-package.relationships+xml"/>
  <Override PartName="/ppt/slides/_rels/slide1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1.xml.rels" ContentType="application/vnd.openxmlformats-package.relationships+xml"/>
  <Override PartName="/ppt/slides/_rels/slide9.xml.rels" ContentType="application/vnd.openxmlformats-package.relationships+xml"/>
  <Override PartName="/ppt/slides/_rels/slide2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</p:sldIdLst>
  <p:sldSz cx="11998325" cy="7559675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107982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599760" y="4058640"/>
            <a:ext cx="107982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52693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132960" y="1768680"/>
            <a:ext cx="52693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599760" y="4058640"/>
            <a:ext cx="52693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6132960" y="4058640"/>
            <a:ext cx="52693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347688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250880" y="1768680"/>
            <a:ext cx="347688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7902000" y="1768680"/>
            <a:ext cx="347688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599760" y="4058640"/>
            <a:ext cx="347688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4250880" y="4058640"/>
            <a:ext cx="347688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7902000" y="4058640"/>
            <a:ext cx="347688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599760" y="1768680"/>
            <a:ext cx="10798200" cy="438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107982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52693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6132960" y="1768680"/>
            <a:ext cx="52693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599760" y="301320"/>
            <a:ext cx="10798200" cy="585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52693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6132960" y="1768680"/>
            <a:ext cx="52693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599760" y="4058640"/>
            <a:ext cx="52693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599760" y="1768680"/>
            <a:ext cx="10798200" cy="438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52693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6132960" y="1768680"/>
            <a:ext cx="52693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6132960" y="4058640"/>
            <a:ext cx="52693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52693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132960" y="1768680"/>
            <a:ext cx="52693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599760" y="4058640"/>
            <a:ext cx="107982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107982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599760" y="4058640"/>
            <a:ext cx="107982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52693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6132960" y="1768680"/>
            <a:ext cx="52693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599760" y="4058640"/>
            <a:ext cx="52693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6132960" y="4058640"/>
            <a:ext cx="52693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347688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250880" y="1768680"/>
            <a:ext cx="347688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7902000" y="1768680"/>
            <a:ext cx="347688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599760" y="4058640"/>
            <a:ext cx="347688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4250880" y="4058640"/>
            <a:ext cx="347688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7902000" y="4058640"/>
            <a:ext cx="347688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subTitle"/>
          </p:nvPr>
        </p:nvSpPr>
        <p:spPr>
          <a:xfrm>
            <a:off x="599760" y="1768680"/>
            <a:ext cx="10798200" cy="438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107982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52693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5" name="PlaceHolder 3"/>
          <p:cNvSpPr>
            <a:spLocks noGrp="1"/>
          </p:cNvSpPr>
          <p:nvPr>
            <p:ph type="body"/>
          </p:nvPr>
        </p:nvSpPr>
        <p:spPr>
          <a:xfrm>
            <a:off x="6132960" y="1768680"/>
            <a:ext cx="52693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107982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subTitle"/>
          </p:nvPr>
        </p:nvSpPr>
        <p:spPr>
          <a:xfrm>
            <a:off x="599760" y="301320"/>
            <a:ext cx="10798200" cy="585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52693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0" name="PlaceHolder 3"/>
          <p:cNvSpPr>
            <a:spLocks noGrp="1"/>
          </p:cNvSpPr>
          <p:nvPr>
            <p:ph type="body"/>
          </p:nvPr>
        </p:nvSpPr>
        <p:spPr>
          <a:xfrm>
            <a:off x="6132960" y="1768680"/>
            <a:ext cx="52693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1" name="PlaceHolder 4"/>
          <p:cNvSpPr>
            <a:spLocks noGrp="1"/>
          </p:cNvSpPr>
          <p:nvPr>
            <p:ph type="body"/>
          </p:nvPr>
        </p:nvSpPr>
        <p:spPr>
          <a:xfrm>
            <a:off x="599760" y="4058640"/>
            <a:ext cx="52693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52693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4" name="PlaceHolder 3"/>
          <p:cNvSpPr>
            <a:spLocks noGrp="1"/>
          </p:cNvSpPr>
          <p:nvPr>
            <p:ph type="body"/>
          </p:nvPr>
        </p:nvSpPr>
        <p:spPr>
          <a:xfrm>
            <a:off x="6132960" y="1768680"/>
            <a:ext cx="52693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5" name="PlaceHolder 4"/>
          <p:cNvSpPr>
            <a:spLocks noGrp="1"/>
          </p:cNvSpPr>
          <p:nvPr>
            <p:ph type="body"/>
          </p:nvPr>
        </p:nvSpPr>
        <p:spPr>
          <a:xfrm>
            <a:off x="6132960" y="4058640"/>
            <a:ext cx="52693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52693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 type="body"/>
          </p:nvPr>
        </p:nvSpPr>
        <p:spPr>
          <a:xfrm>
            <a:off x="6132960" y="1768680"/>
            <a:ext cx="52693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 type="body"/>
          </p:nvPr>
        </p:nvSpPr>
        <p:spPr>
          <a:xfrm>
            <a:off x="599760" y="4058640"/>
            <a:ext cx="107982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107982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 type="body"/>
          </p:nvPr>
        </p:nvSpPr>
        <p:spPr>
          <a:xfrm>
            <a:off x="599760" y="4058640"/>
            <a:ext cx="107982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52693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 type="body"/>
          </p:nvPr>
        </p:nvSpPr>
        <p:spPr>
          <a:xfrm>
            <a:off x="6132960" y="1768680"/>
            <a:ext cx="52693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6" name="PlaceHolder 4"/>
          <p:cNvSpPr>
            <a:spLocks noGrp="1"/>
          </p:cNvSpPr>
          <p:nvPr>
            <p:ph type="body"/>
          </p:nvPr>
        </p:nvSpPr>
        <p:spPr>
          <a:xfrm>
            <a:off x="599760" y="4058640"/>
            <a:ext cx="52693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7" name="PlaceHolder 5"/>
          <p:cNvSpPr>
            <a:spLocks noGrp="1"/>
          </p:cNvSpPr>
          <p:nvPr>
            <p:ph type="body"/>
          </p:nvPr>
        </p:nvSpPr>
        <p:spPr>
          <a:xfrm>
            <a:off x="6132960" y="4058640"/>
            <a:ext cx="52693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347688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 type="body"/>
          </p:nvPr>
        </p:nvSpPr>
        <p:spPr>
          <a:xfrm>
            <a:off x="4250880" y="1768680"/>
            <a:ext cx="347688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1" name="PlaceHolder 4"/>
          <p:cNvSpPr>
            <a:spLocks noGrp="1"/>
          </p:cNvSpPr>
          <p:nvPr>
            <p:ph type="body"/>
          </p:nvPr>
        </p:nvSpPr>
        <p:spPr>
          <a:xfrm>
            <a:off x="7902000" y="1768680"/>
            <a:ext cx="347688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2" name="PlaceHolder 5"/>
          <p:cNvSpPr>
            <a:spLocks noGrp="1"/>
          </p:cNvSpPr>
          <p:nvPr>
            <p:ph type="body"/>
          </p:nvPr>
        </p:nvSpPr>
        <p:spPr>
          <a:xfrm>
            <a:off x="599760" y="4058640"/>
            <a:ext cx="347688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3" name="PlaceHolder 6"/>
          <p:cNvSpPr>
            <a:spLocks noGrp="1"/>
          </p:cNvSpPr>
          <p:nvPr>
            <p:ph type="body"/>
          </p:nvPr>
        </p:nvSpPr>
        <p:spPr>
          <a:xfrm>
            <a:off x="4250880" y="4058640"/>
            <a:ext cx="347688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4" name="PlaceHolder 7"/>
          <p:cNvSpPr>
            <a:spLocks noGrp="1"/>
          </p:cNvSpPr>
          <p:nvPr>
            <p:ph type="body"/>
          </p:nvPr>
        </p:nvSpPr>
        <p:spPr>
          <a:xfrm>
            <a:off x="7902000" y="4058640"/>
            <a:ext cx="347688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52693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6132960" y="1768680"/>
            <a:ext cx="52693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599760" y="301320"/>
            <a:ext cx="10798200" cy="585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52693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132960" y="1768680"/>
            <a:ext cx="52693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599760" y="4058640"/>
            <a:ext cx="52693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52693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132960" y="1768680"/>
            <a:ext cx="52693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132960" y="4058640"/>
            <a:ext cx="52693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52693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132960" y="1768680"/>
            <a:ext cx="52693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599760" y="4058640"/>
            <a:ext cx="107982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107982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82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107982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599760" y="301320"/>
            <a:ext cx="10797840" cy="126144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599760" y="1768680"/>
            <a:ext cx="5268960" cy="4383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 type="body"/>
          </p:nvPr>
        </p:nvSpPr>
        <p:spPr>
          <a:xfrm>
            <a:off x="6132960" y="1768680"/>
            <a:ext cx="5268960" cy="4383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8.jpeg"/><Relationship Id="rId2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9.jpeg"/><Relationship Id="rId2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hyperlink" Target="https://www.arduino.cc/reference/en/language/functions/external-interrupts/attachinterrupt/" TargetMode="External"/><Relationship Id="rId2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hyperlink" Target="https://www.robotshop.com/community/forum/t/arduino-101-timers-and-interrupts/13072" TargetMode="External"/><Relationship Id="rId2" Type="http://schemas.openxmlformats.org/officeDocument/2006/relationships/hyperlink" Target="https://www.sparkfun.com/datasheets/Components/SMD/ATMega328.pdf" TargetMode="External"/><Relationship Id="rId3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hyperlink" Target="https://playground.arduino.cc/code/timer1" TargetMode="External"/><Relationship Id="rId2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5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hyperlink" Target="mailto:michael.benson@protonmail.com" TargetMode="External"/><Relationship Id="rId2" Type="http://schemas.openxmlformats.org/officeDocument/2006/relationships/hyperlink" Target="https://github.com/mbenson182/ArduinoLectures" TargetMode="External"/><Relationship Id="rId3" Type="http://schemas.openxmlformats.org/officeDocument/2006/relationships/hyperlink" Target="https://www.arduino.cc/reference/en/" TargetMode="External"/><Relationship Id="rId4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image" Target="../media/image5.jpeg"/><Relationship Id="rId3" Type="http://schemas.openxmlformats.org/officeDocument/2006/relationships/image" Target="../media/image6.jpeg"/><Relationship Id="rId4" Type="http://schemas.openxmlformats.org/officeDocument/2006/relationships/slideLayout" Target="../slideLayouts/slideLayout28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8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7.jpeg"/><Relationship Id="rId2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CustomShape 1"/>
          <p:cNvSpPr/>
          <p:nvPr/>
        </p:nvSpPr>
        <p:spPr>
          <a:xfrm>
            <a:off x="548640" y="301320"/>
            <a:ext cx="10796760" cy="4451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rmAutofit/>
          </a:bodyPr>
          <a:p>
            <a:pPr>
              <a:lnSpc>
                <a:spcPct val="100000"/>
              </a:lnSpc>
            </a:pPr>
            <a:r>
              <a:rPr b="0" lang="en-US" sz="8000" spc="-1" strike="noStrike">
                <a:solidFill>
                  <a:srgbClr val="04617b"/>
                </a:solidFill>
                <a:latin typeface="Source Sans Pro Light"/>
                <a:ea typeface="DejaVu Sans"/>
              </a:rPr>
              <a:t>Arduino Techniques: Interrupts</a:t>
            </a:r>
            <a:endParaRPr b="0" lang="en-US" sz="8000" spc="-1" strike="noStrike">
              <a:latin typeface="Arial"/>
            </a:endParaRPr>
          </a:p>
        </p:txBody>
      </p:sp>
      <p:sp>
        <p:nvSpPr>
          <p:cNvPr id="116" name="CustomShape 2"/>
          <p:cNvSpPr/>
          <p:nvPr/>
        </p:nvSpPr>
        <p:spPr>
          <a:xfrm>
            <a:off x="552960" y="5216400"/>
            <a:ext cx="10788120" cy="1548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dbf5f9"/>
                </a:solidFill>
                <a:latin typeface="Source Sans Pro"/>
                <a:ea typeface="DejaVu Sans"/>
              </a:rPr>
              <a:t>Michael Benson</a:t>
            </a:r>
            <a:endParaRPr b="0" lang="en-US" sz="3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dbf5f9"/>
                </a:solidFill>
                <a:latin typeface="Source Sans Pro"/>
                <a:ea typeface="DejaVu Sans"/>
              </a:rPr>
              <a:t>February 9, 2019</a:t>
            </a:r>
            <a:endParaRPr b="0" lang="en-US" sz="3600" spc="-1" strike="noStrike"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CustomShape 1"/>
          <p:cNvSpPr/>
          <p:nvPr/>
        </p:nvSpPr>
        <p:spPr>
          <a:xfrm>
            <a:off x="599040" y="301320"/>
            <a:ext cx="10796760" cy="1260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Example: FALLING Mode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139" name="Picture 137" descr=""/>
          <p:cNvPicPr/>
          <p:nvPr/>
        </p:nvPicPr>
        <p:blipFill>
          <a:blip r:embed="rId1"/>
          <a:stretch/>
        </p:blipFill>
        <p:spPr>
          <a:xfrm>
            <a:off x="2468880" y="1828440"/>
            <a:ext cx="7147800" cy="53931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9" dur="indefinite" restart="never" nodeType="tmRoot">
          <p:childTnLst>
            <p:seq>
              <p:cTn id="2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CustomShape 1"/>
          <p:cNvSpPr/>
          <p:nvPr/>
        </p:nvSpPr>
        <p:spPr>
          <a:xfrm>
            <a:off x="599040" y="301320"/>
            <a:ext cx="10796760" cy="1260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Example: CHANGE Mode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141" name="Picture 139" descr=""/>
          <p:cNvPicPr/>
          <p:nvPr/>
        </p:nvPicPr>
        <p:blipFill>
          <a:blip r:embed="rId1"/>
          <a:stretch/>
        </p:blipFill>
        <p:spPr>
          <a:xfrm>
            <a:off x="2468880" y="1828440"/>
            <a:ext cx="7130880" cy="53931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1" dur="indefinite" restart="never" nodeType="tmRoot">
          <p:childTnLst>
            <p:seq>
              <p:cTn id="2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CustomShape 1"/>
          <p:cNvSpPr/>
          <p:nvPr/>
        </p:nvSpPr>
        <p:spPr>
          <a:xfrm>
            <a:off x="599040" y="301320"/>
            <a:ext cx="10796760" cy="1260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Arduino HowTo: Pin Interrupts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43" name="CustomShape 2"/>
          <p:cNvSpPr/>
          <p:nvPr/>
        </p:nvSpPr>
        <p:spPr>
          <a:xfrm>
            <a:off x="599040" y="1828800"/>
            <a:ext cx="10829160" cy="5393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25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Arduino has made it quite simple to set up pin interrupts!</a:t>
            </a:r>
            <a:endParaRPr b="0" lang="en-US" sz="3200" spc="-1" strike="noStrike">
              <a:latin typeface="Arial"/>
            </a:endParaRPr>
          </a:p>
          <a:p>
            <a:pPr marL="432000" indent="-3225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Requires one line to setup the interrupt:</a:t>
            </a:r>
            <a:endParaRPr b="0" lang="en-US" sz="3200" spc="-1" strike="noStrike">
              <a:latin typeface="Arial"/>
            </a:endParaRPr>
          </a:p>
          <a:p>
            <a:pPr marL="432000" indent="-322560" algn="ctr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attachInterrupt(digitalPinToInterrupt(</a:t>
            </a:r>
            <a:r>
              <a:rPr b="1" i="1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pin</a:t>
            </a:r>
            <a:r>
              <a:rPr b="0" i="1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), </a:t>
            </a:r>
            <a:r>
              <a:rPr b="1" i="1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ISR</a:t>
            </a:r>
            <a:r>
              <a:rPr b="0" i="1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, </a:t>
            </a:r>
            <a:r>
              <a:rPr b="1" i="1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mode</a:t>
            </a:r>
            <a:r>
              <a:rPr b="0" i="1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);</a:t>
            </a:r>
            <a:endParaRPr b="0" lang="en-US" sz="3200" spc="-1" strike="noStrike">
              <a:latin typeface="Arial"/>
            </a:endParaRPr>
          </a:p>
          <a:p>
            <a:pPr marL="432000" indent="-3225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where: </a:t>
            </a:r>
            <a:r>
              <a:rPr b="0" i="1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US" sz="3200" spc="-1" strike="noStrike">
              <a:latin typeface="Arial"/>
            </a:endParaRPr>
          </a:p>
          <a:p>
            <a:pPr lvl="1" marL="864000" indent="-32256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1" i="1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pin 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is the digital pin we are using</a:t>
            </a:r>
            <a:endParaRPr b="0" lang="en-US" sz="2800" spc="-1" strike="noStrike">
              <a:latin typeface="Arial"/>
            </a:endParaRPr>
          </a:p>
          <a:p>
            <a:pPr lvl="1" marL="864000" indent="-32256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1" i="1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ISR</a:t>
            </a:r>
            <a:r>
              <a:rPr b="0" i="1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is the function called (must have no inputs and no returns)</a:t>
            </a:r>
            <a:endParaRPr b="0" lang="en-US" sz="2800" spc="-1" strike="noStrike">
              <a:latin typeface="Arial"/>
            </a:endParaRPr>
          </a:p>
          <a:p>
            <a:pPr lvl="1" marL="864000" indent="-32256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1" i="1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mode 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is the pin mode as we just discussed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134"/>
              </a:spcBef>
            </a:pPr>
            <a:endParaRPr b="0" lang="en-US" sz="2800" spc="-1" strike="noStrike">
              <a:latin typeface="Arial"/>
            </a:endParaRPr>
          </a:p>
          <a:p>
            <a:pPr marL="432000" indent="-3225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Note: only certain pins are usable, depending on your board. See:  </a:t>
            </a:r>
            <a:r>
              <a:rPr b="0" i="1" lang="en-US" sz="2000" spc="-1" strike="noStrike" u="sng">
                <a:solidFill>
                  <a:srgbClr val="0000ff"/>
                </a:solidFill>
                <a:uFillTx/>
                <a:latin typeface="Arial"/>
                <a:ea typeface="DejaVu Sans"/>
                <a:hlinkClick r:id="rId1"/>
              </a:rPr>
              <a:t>https://www.arduino.cc/reference/en/language/functions/external-interrupts/attachinterrupt/</a:t>
            </a:r>
            <a:r>
              <a:rPr b="0" i="1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US" sz="2000" spc="-1" strike="noStrike">
              <a:latin typeface="Arial"/>
            </a:endParaRPr>
          </a:p>
        </p:txBody>
      </p:sp>
    </p:spTree>
  </p:cSld>
  <p:timing>
    <p:tnLst>
      <p:par>
        <p:cTn id="23" dur="indefinite" restart="never" nodeType="tmRoot">
          <p:childTnLst>
            <p:seq>
              <p:cTn id="2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CustomShape 1"/>
          <p:cNvSpPr/>
          <p:nvPr/>
        </p:nvSpPr>
        <p:spPr>
          <a:xfrm>
            <a:off x="599040" y="301320"/>
            <a:ext cx="10796760" cy="1260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Arduino HowTo: Timer Interrupts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45" name="CustomShape 2"/>
          <p:cNvSpPr/>
          <p:nvPr/>
        </p:nvSpPr>
        <p:spPr>
          <a:xfrm>
            <a:off x="599040" y="1828800"/>
            <a:ext cx="10829160" cy="5393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25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Unfortunately, this gets a bit more tricky…</a:t>
            </a:r>
            <a:endParaRPr b="0" lang="en-US" sz="3200" spc="-1" strike="noStrike">
              <a:latin typeface="Arial"/>
            </a:endParaRPr>
          </a:p>
          <a:p>
            <a:pPr lvl="1" marL="864000" indent="-32256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Directly manipulating registers</a:t>
            </a:r>
            <a:endParaRPr b="0" lang="en-US" sz="2800" spc="-1" strike="noStrike">
              <a:latin typeface="Arial"/>
            </a:endParaRPr>
          </a:p>
          <a:p>
            <a:pPr lvl="2" marL="1296000" indent="-28656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Register names/addresses vary by board!</a:t>
            </a:r>
            <a:endParaRPr b="0" lang="en-US" sz="2400" spc="-1" strike="noStrike">
              <a:latin typeface="Arial"/>
            </a:endParaRPr>
          </a:p>
          <a:p>
            <a:pPr lvl="1" marL="864000" indent="-32256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Calculating premultipliers</a:t>
            </a:r>
            <a:endParaRPr b="0" lang="en-US" sz="2800" spc="-1" strike="noStrike">
              <a:latin typeface="Arial"/>
            </a:endParaRPr>
          </a:p>
          <a:p>
            <a:pPr marL="432000" indent="-3225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We’re not going to do this, but if you feel up to a challenge:</a:t>
            </a:r>
            <a:endParaRPr b="0" lang="en-US" sz="3200" spc="-1" strike="noStrike">
              <a:latin typeface="Arial"/>
            </a:endParaRPr>
          </a:p>
          <a:p>
            <a:pPr lvl="1" marL="864000" indent="-32256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This is the tutorial I learned on: </a:t>
            </a:r>
            <a:r>
              <a:rPr b="0" lang="en-US" sz="1800" spc="-1" strike="noStrike" u="sng">
                <a:solidFill>
                  <a:srgbClr val="0000ff"/>
                </a:solidFill>
                <a:uFillTx/>
                <a:latin typeface="Arial"/>
                <a:ea typeface="DejaVu Sans"/>
                <a:hlinkClick r:id="rId1"/>
              </a:rPr>
              <a:t>https://www.robotshop.com/community/forum/t/arduino-101-timers-and-interrupts/13072</a:t>
            </a:r>
            <a:endParaRPr b="0" lang="en-US" sz="1800" spc="-1" strike="noStrike">
              <a:latin typeface="Arial"/>
            </a:endParaRPr>
          </a:p>
          <a:p>
            <a:pPr lvl="1" marL="864000" indent="-32256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Also will need to consult datasheet for the appropriate processor. Here’s the one for the Uno: </a:t>
            </a:r>
            <a:r>
              <a:rPr b="0" lang="en-US" sz="1800" spc="-1" strike="noStrike" u="sng">
                <a:solidFill>
                  <a:srgbClr val="0000ff"/>
                </a:solidFill>
                <a:uFillTx/>
                <a:latin typeface="Arial"/>
                <a:ea typeface="DejaVu Sans"/>
                <a:hlinkClick r:id="rId2"/>
              </a:rPr>
              <a:t>https://www.sparkfun.com/datasheets/Components/SMD/ATMega328.pdf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US" sz="2800" spc="-1" strike="noStrike">
              <a:latin typeface="Arial"/>
            </a:endParaRPr>
          </a:p>
        </p:txBody>
      </p:sp>
    </p:spTree>
  </p:cSld>
  <p:timing>
    <p:tnLst>
      <p:par>
        <p:cTn id="25" dur="indefinite" restart="never" nodeType="tmRoot">
          <p:childTnLst>
            <p:seq>
              <p:cTn id="2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CustomShape 1"/>
          <p:cNvSpPr/>
          <p:nvPr/>
        </p:nvSpPr>
        <p:spPr>
          <a:xfrm>
            <a:off x="599040" y="301320"/>
            <a:ext cx="10796760" cy="1260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Arduino HowTo: Timer Interrupts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47" name="CustomShape 2"/>
          <p:cNvSpPr/>
          <p:nvPr/>
        </p:nvSpPr>
        <p:spPr>
          <a:xfrm>
            <a:off x="599040" y="1828800"/>
            <a:ext cx="10829160" cy="5393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25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Arduino now offers a downloadable library that works with </a:t>
            </a:r>
            <a:r>
              <a:rPr b="0" i="1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most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 boards, including the Uno: </a:t>
            </a:r>
            <a:r>
              <a:rPr b="0" lang="en-US" sz="1800" spc="-1" strike="noStrike" u="sng">
                <a:solidFill>
                  <a:srgbClr val="0000ff"/>
                </a:solidFill>
                <a:uFillTx/>
                <a:latin typeface="Arial"/>
                <a:ea typeface="DejaVu Sans"/>
                <a:hlinkClick r:id="rId1"/>
              </a:rPr>
              <a:t>https://playground.arduino.cc/code/timer1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US" sz="1800" spc="-1" strike="noStrike">
              <a:latin typeface="Arial"/>
            </a:endParaRPr>
          </a:p>
          <a:p>
            <a:pPr marL="432000" indent="-3225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Requires a few more lines to set up:</a:t>
            </a:r>
            <a:endParaRPr b="0" lang="en-US" sz="3200" spc="-1" strike="noStrike">
              <a:latin typeface="Arial"/>
            </a:endParaRPr>
          </a:p>
          <a:p>
            <a:pPr marL="432000" indent="-322560" algn="ctr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Timer1.initialize(</a:t>
            </a:r>
            <a:r>
              <a:rPr b="1" i="1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period</a:t>
            </a:r>
            <a:r>
              <a:rPr b="0" i="1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);</a:t>
            </a:r>
            <a:endParaRPr b="0" lang="en-US" sz="3200" spc="-1" strike="noStrike">
              <a:latin typeface="Arial"/>
            </a:endParaRPr>
          </a:p>
          <a:p>
            <a:pPr marL="432000" indent="-322560" algn="ctr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Timer1.attachInterrupt(</a:t>
            </a:r>
            <a:r>
              <a:rPr b="1" i="1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function</a:t>
            </a:r>
            <a:r>
              <a:rPr b="0" i="1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);</a:t>
            </a:r>
            <a:endParaRPr b="0" lang="en-US" sz="3200" spc="-1" strike="noStrike">
              <a:latin typeface="Arial"/>
            </a:endParaRPr>
          </a:p>
          <a:p>
            <a:pPr marL="432000" indent="-3225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where:</a:t>
            </a:r>
            <a:endParaRPr b="0" lang="en-US" sz="3200" spc="-1" strike="noStrike">
              <a:latin typeface="Arial"/>
            </a:endParaRPr>
          </a:p>
          <a:p>
            <a:pPr lvl="1" marL="864000" indent="-32256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1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period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 is the number of microseconds between calls</a:t>
            </a:r>
            <a:endParaRPr b="0" lang="en-US" sz="3200" spc="-1" strike="noStrike">
              <a:latin typeface="Arial"/>
            </a:endParaRPr>
          </a:p>
          <a:p>
            <a:pPr lvl="1" marL="864000" indent="-32256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1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function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 is the function to be called</a:t>
            </a:r>
            <a:endParaRPr b="0" lang="en-US" sz="3200" spc="-1" strike="noStrike">
              <a:latin typeface="Arial"/>
            </a:endParaRPr>
          </a:p>
        </p:txBody>
      </p:sp>
    </p:spTree>
  </p:cSld>
  <p:timing>
    <p:tnLst>
      <p:par>
        <p:cTn id="27" dur="indefinite" restart="never" nodeType="tmRoot">
          <p:childTnLst>
            <p:seq>
              <p:cTn id="2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CustomShape 1"/>
          <p:cNvSpPr/>
          <p:nvPr/>
        </p:nvSpPr>
        <p:spPr>
          <a:xfrm>
            <a:off x="599040" y="301320"/>
            <a:ext cx="10796760" cy="1260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Applications to MATE: Pin Interrupts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49" name="CustomShape 2"/>
          <p:cNvSpPr/>
          <p:nvPr/>
        </p:nvSpPr>
        <p:spPr>
          <a:xfrm>
            <a:off x="599040" y="1828800"/>
            <a:ext cx="10829160" cy="5393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25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Actuator emergency stop</a:t>
            </a:r>
            <a:endParaRPr b="0" lang="en-US" sz="3200" spc="-1" strike="noStrike">
              <a:latin typeface="Arial"/>
            </a:endParaRPr>
          </a:p>
          <a:p>
            <a:pPr lvl="1" marL="667800" indent="-2185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75000"/>
              <a:buFont typeface="OpenSymbol"/>
              <a:buChar char="-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Either:</a:t>
            </a:r>
            <a:endParaRPr b="0" lang="en-US" sz="2800" spc="-1" strike="noStrike">
              <a:latin typeface="Arial"/>
            </a:endParaRPr>
          </a:p>
          <a:p>
            <a:pPr lvl="3" marL="864000" indent="-214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-1" strike="noStrike">
                <a:solidFill>
                  <a:srgbClr val="000000"/>
                </a:solidFill>
                <a:latin typeface="Arial"/>
                <a:ea typeface="DejaVu Sans"/>
              </a:rPr>
              <a:t>Toggle (press once to disable, again to re-enable)</a:t>
            </a:r>
            <a:endParaRPr b="0" lang="en-US" sz="2600" spc="-1" strike="noStrike">
              <a:latin typeface="Arial"/>
            </a:endParaRPr>
          </a:p>
          <a:p>
            <a:pPr lvl="3" marL="864000" indent="-214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-1" strike="noStrike">
                <a:solidFill>
                  <a:srgbClr val="000000"/>
                </a:solidFill>
                <a:latin typeface="Arial"/>
                <a:ea typeface="DejaVu Sans"/>
              </a:rPr>
              <a:t>Hold (disable upon press, re-enable upon release)</a:t>
            </a:r>
            <a:endParaRPr b="0" lang="en-US" sz="2600" spc="-1" strike="noStrike">
              <a:latin typeface="Arial"/>
            </a:endParaRPr>
          </a:p>
          <a:p>
            <a:pPr marL="432000" indent="-3225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Action buttons</a:t>
            </a:r>
            <a:endParaRPr b="0" lang="en-US" sz="3200" spc="-1" strike="noStrike">
              <a:latin typeface="Arial"/>
            </a:endParaRPr>
          </a:p>
          <a:p>
            <a:pPr lvl="1" marL="667800" indent="-2185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75000"/>
              <a:buFont typeface="OpenSymbol"/>
              <a:buChar char="-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Initiate gripper open/close</a:t>
            </a:r>
            <a:endParaRPr b="0" lang="en-US" sz="2800" spc="-1" strike="noStrike">
              <a:latin typeface="Arial"/>
            </a:endParaRPr>
          </a:p>
          <a:p>
            <a:pPr lvl="1" marL="667800" indent="-2185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75000"/>
              <a:buFont typeface="OpenSymbol"/>
              <a:buChar char="-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Obtain sensor measurement</a:t>
            </a:r>
            <a:endParaRPr b="0" lang="en-US" sz="2800" spc="-1" strike="noStrike">
              <a:latin typeface="Arial"/>
            </a:endParaRPr>
          </a:p>
        </p:txBody>
      </p:sp>
    </p:spTree>
  </p:cSld>
  <p:timing>
    <p:tnLst>
      <p:par>
        <p:cTn id="29" dur="indefinite" restart="never" nodeType="tmRoot">
          <p:childTnLst>
            <p:seq>
              <p:cTn id="3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CustomShape 1"/>
          <p:cNvSpPr/>
          <p:nvPr/>
        </p:nvSpPr>
        <p:spPr>
          <a:xfrm>
            <a:off x="599040" y="301320"/>
            <a:ext cx="10796760" cy="1260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Applications to MATE: Timer Interrupts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51" name="CustomShape 2"/>
          <p:cNvSpPr/>
          <p:nvPr/>
        </p:nvSpPr>
        <p:spPr>
          <a:xfrm>
            <a:off x="599040" y="1828800"/>
            <a:ext cx="10829160" cy="5393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25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Poll sensors at fixed rate</a:t>
            </a:r>
            <a:endParaRPr b="0" lang="en-US" sz="3200" spc="-1" strike="noStrike">
              <a:latin typeface="Arial"/>
            </a:endParaRPr>
          </a:p>
          <a:p>
            <a:pPr lvl="1" marL="667800" indent="-2185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75000"/>
              <a:buFont typeface="OpenSymbol"/>
              <a:buChar char="-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Temperature sensor</a:t>
            </a:r>
            <a:endParaRPr b="0" lang="en-US" sz="2800" spc="-1" strike="noStrike">
              <a:latin typeface="Arial"/>
            </a:endParaRPr>
          </a:p>
          <a:p>
            <a:pPr lvl="1" marL="667800" indent="-2185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75000"/>
              <a:buFont typeface="OpenSymbol"/>
              <a:buChar char="-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Feedback from gripper</a:t>
            </a:r>
            <a:endParaRPr b="0" lang="en-US" sz="2800" spc="-1" strike="noStrike">
              <a:latin typeface="Arial"/>
            </a:endParaRPr>
          </a:p>
          <a:p>
            <a:pPr lvl="3" marL="864000" indent="-214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-1" strike="noStrike">
                <a:solidFill>
                  <a:srgbClr val="000000"/>
                </a:solidFill>
                <a:latin typeface="Arial"/>
                <a:ea typeface="DejaVu Sans"/>
              </a:rPr>
              <a:t>Software “limit switch”</a:t>
            </a:r>
            <a:endParaRPr b="0" lang="en-US" sz="2600" spc="-1" strike="noStrike">
              <a:latin typeface="Arial"/>
            </a:endParaRPr>
          </a:p>
          <a:p>
            <a:pPr marL="432000" indent="-3225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Feedback control of actuators (if hardware allows)</a:t>
            </a:r>
            <a:endParaRPr b="0" lang="en-US" sz="3200" spc="-1" strike="noStrike">
              <a:latin typeface="Arial"/>
            </a:endParaRPr>
          </a:p>
          <a:p>
            <a:pPr lvl="1" marL="667800" indent="-2185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75000"/>
              <a:buFont typeface="OpenSymbol"/>
              <a:buChar char="-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Speed control of thrusters</a:t>
            </a:r>
            <a:endParaRPr b="0" lang="en-US" sz="2800" spc="-1" strike="noStrike">
              <a:latin typeface="Arial"/>
            </a:endParaRPr>
          </a:p>
        </p:txBody>
      </p:sp>
    </p:spTree>
  </p:cSld>
  <p:timing>
    <p:tnLst>
      <p:par>
        <p:cTn id="31" dur="indefinite" restart="never" nodeType="tmRoot">
          <p:childTnLst>
            <p:seq>
              <p:cTn id="3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CustomShape 1"/>
          <p:cNvSpPr/>
          <p:nvPr/>
        </p:nvSpPr>
        <p:spPr>
          <a:xfrm>
            <a:off x="599040" y="301320"/>
            <a:ext cx="10796760" cy="1260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Example: Motor FB Control w/ e-stop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53" name="CustomShape 2"/>
          <p:cNvSpPr/>
          <p:nvPr/>
        </p:nvSpPr>
        <p:spPr>
          <a:xfrm>
            <a:off x="599040" y="1828800"/>
            <a:ext cx="10829160" cy="5393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25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Timer interrupt performing speed control of motor</a:t>
            </a:r>
            <a:endParaRPr b="0" lang="en-US" sz="3200" spc="-1" strike="noStrike">
              <a:latin typeface="Arial"/>
            </a:endParaRPr>
          </a:p>
          <a:p>
            <a:pPr marL="432000" indent="-3225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Pin interrupt on Pin D2 reading encoders</a:t>
            </a:r>
            <a:endParaRPr b="0" lang="en-US" sz="3200" spc="-1" strike="noStrike">
              <a:latin typeface="Arial"/>
            </a:endParaRPr>
          </a:p>
          <a:p>
            <a:pPr marL="432000" indent="-3225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Pin interrupt on Pin D3 acts as e-stop</a:t>
            </a:r>
            <a:endParaRPr b="0" lang="en-US" sz="3200" spc="-1" strike="noStrike">
              <a:latin typeface="Arial"/>
            </a:endParaRPr>
          </a:p>
          <a:p>
            <a:pPr marL="432000" indent="-3225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Extra buttons for controlling speed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</a:pPr>
            <a:endParaRPr b="0" lang="en-US" sz="3200" spc="-1" strike="noStrike">
              <a:latin typeface="Arial"/>
            </a:endParaRPr>
          </a:p>
          <a:p>
            <a:pPr marL="432000" indent="-3225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Show code &amp; pass around hardware</a:t>
            </a:r>
            <a:endParaRPr b="0" lang="en-US" sz="3200" spc="-1" strike="noStrike">
              <a:latin typeface="Arial"/>
            </a:endParaRPr>
          </a:p>
        </p:txBody>
      </p:sp>
    </p:spTree>
  </p:cSld>
  <p:timing>
    <p:tnLst>
      <p:par>
        <p:cTn id="33" dur="indefinite" restart="never" nodeType="tmRoot">
          <p:childTnLst>
            <p:seq>
              <p:cTn id="3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TextShape 1"/>
          <p:cNvSpPr txBox="1"/>
          <p:nvPr/>
        </p:nvSpPr>
        <p:spPr>
          <a:xfrm>
            <a:off x="599760" y="301320"/>
            <a:ext cx="10798200" cy="1261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b="0" lang="en-US" sz="4400" spc="-1" strike="noStrike">
                <a:latin typeface="Arial"/>
              </a:rPr>
              <a:t>Encoders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155" name="" descr=""/>
          <p:cNvPicPr/>
          <p:nvPr/>
        </p:nvPicPr>
        <p:blipFill>
          <a:blip r:embed="rId1"/>
          <a:stretch/>
        </p:blipFill>
        <p:spPr>
          <a:xfrm>
            <a:off x="3925800" y="2236680"/>
            <a:ext cx="4212360" cy="4072680"/>
          </a:xfrm>
          <a:prstGeom prst="rect">
            <a:avLst/>
          </a:prstGeom>
          <a:ln>
            <a:noFill/>
          </a:ln>
        </p:spPr>
      </p:pic>
      <p:sp>
        <p:nvSpPr>
          <p:cNvPr id="156" name="TextShape 2"/>
          <p:cNvSpPr txBox="1"/>
          <p:nvPr/>
        </p:nvSpPr>
        <p:spPr>
          <a:xfrm>
            <a:off x="2795760" y="6860880"/>
            <a:ext cx="698832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/>
            <a:r>
              <a:rPr b="0" lang="en-US" sz="1800" spc="-1" strike="noStrike">
                <a:latin typeface="Arial"/>
              </a:rPr>
              <a:t>http://www.leniwiec.org/wp-content/uploads/2014/04/rysunek_2.png</a:t>
            </a:r>
            <a:endParaRPr b="0" lang="en-US" sz="1800" spc="-1" strike="noStrike">
              <a:latin typeface="Arial"/>
            </a:endParaRPr>
          </a:p>
        </p:txBody>
      </p:sp>
    </p:spTree>
  </p:cSld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CustomShape 1"/>
          <p:cNvSpPr/>
          <p:nvPr/>
        </p:nvSpPr>
        <p:spPr>
          <a:xfrm>
            <a:off x="599040" y="301320"/>
            <a:ext cx="10796760" cy="1260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Some Notes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58" name="CustomShape 2"/>
          <p:cNvSpPr/>
          <p:nvPr/>
        </p:nvSpPr>
        <p:spPr>
          <a:xfrm>
            <a:off x="599040" y="1828800"/>
            <a:ext cx="10829160" cy="5393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25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The functions called by interrupts are meant to be very short: </a:t>
            </a:r>
            <a:endParaRPr b="0" lang="en-US" sz="3200" spc="-1" strike="noStrike">
              <a:latin typeface="Arial"/>
            </a:endParaRPr>
          </a:p>
          <a:p>
            <a:pPr lvl="1" marL="864000" indent="-32256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No long routines</a:t>
            </a:r>
            <a:endParaRPr b="0" lang="en-US" sz="2800" spc="-1" strike="noStrike">
              <a:latin typeface="Arial"/>
            </a:endParaRPr>
          </a:p>
          <a:p>
            <a:pPr lvl="1" marL="864000" indent="-32256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delay(), millis(), etc. may not behave as expected</a:t>
            </a:r>
            <a:endParaRPr b="0" lang="en-US" sz="2800" spc="-1" strike="noStrike">
              <a:latin typeface="Arial"/>
            </a:endParaRPr>
          </a:p>
          <a:p>
            <a:pPr marL="432000" indent="-3225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Any variables that are changed within interrupt functions must be declared as </a:t>
            </a:r>
            <a:r>
              <a:rPr b="0" i="1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volatile</a:t>
            </a:r>
            <a:endParaRPr b="0" lang="en-US" sz="3200" spc="-1" strike="noStrike">
              <a:latin typeface="Arial"/>
            </a:endParaRPr>
          </a:p>
          <a:p>
            <a:pPr marL="432000" indent="-3225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Be very careful about what goes on in Loop(), what goes on in functions, and any variables used in both!</a:t>
            </a:r>
            <a:endParaRPr b="0" lang="en-US" sz="3200" spc="-1" strike="noStrike">
              <a:latin typeface="Arial"/>
            </a:endParaRPr>
          </a:p>
          <a:p>
            <a:pPr lvl="1" marL="864000" indent="-32256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Think about what can happen if variable changes in value halfway through Loop(), etc.</a:t>
            </a:r>
            <a:endParaRPr b="0" lang="en-US" sz="2800" spc="-1" strike="noStrike">
              <a:latin typeface="Arial"/>
            </a:endParaRPr>
          </a:p>
        </p:txBody>
      </p:sp>
    </p:spTree>
  </p:cSld>
  <p:timing>
    <p:tnLst>
      <p:par>
        <p:cTn id="35" dur="indefinite" restart="never" nodeType="tmRoot">
          <p:childTnLst>
            <p:seq>
              <p:cTn id="3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CustomShape 1"/>
          <p:cNvSpPr/>
          <p:nvPr/>
        </p:nvSpPr>
        <p:spPr>
          <a:xfrm>
            <a:off x="599040" y="841320"/>
            <a:ext cx="10796760" cy="5850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8" name="CustomShape 2"/>
          <p:cNvSpPr/>
          <p:nvPr/>
        </p:nvSpPr>
        <p:spPr>
          <a:xfrm>
            <a:off x="599040" y="301320"/>
            <a:ext cx="10796760" cy="1260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Lecture Overview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19" name="CustomShape 3"/>
          <p:cNvSpPr/>
          <p:nvPr/>
        </p:nvSpPr>
        <p:spPr>
          <a:xfrm>
            <a:off x="599040" y="1828800"/>
            <a:ext cx="10829160" cy="5393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25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Who I Am</a:t>
            </a:r>
            <a:endParaRPr b="0" lang="en-US" sz="3200" spc="-1" strike="noStrike">
              <a:latin typeface="Arial"/>
            </a:endParaRPr>
          </a:p>
          <a:p>
            <a:pPr marL="432000" indent="-3225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Interrupt Principles</a:t>
            </a:r>
            <a:endParaRPr b="0" lang="en-US" sz="3200" spc="-1" strike="noStrike">
              <a:latin typeface="Arial"/>
            </a:endParaRPr>
          </a:p>
          <a:p>
            <a:pPr lvl="1" marL="864000" indent="-32256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External Interrupts</a:t>
            </a:r>
            <a:endParaRPr b="0" lang="en-US" sz="2800" spc="-1" strike="noStrike">
              <a:latin typeface="Arial"/>
            </a:endParaRPr>
          </a:p>
          <a:p>
            <a:pPr lvl="1" marL="864000" indent="-32256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Software Interrupts</a:t>
            </a:r>
            <a:endParaRPr b="0" lang="en-US" sz="2800" spc="-1" strike="noStrike">
              <a:latin typeface="Arial"/>
            </a:endParaRPr>
          </a:p>
          <a:p>
            <a:pPr marL="432000" indent="-3225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Arduino Implementation</a:t>
            </a:r>
            <a:endParaRPr b="0" lang="en-US" sz="3200" spc="-1" strike="noStrike">
              <a:latin typeface="Arial"/>
            </a:endParaRPr>
          </a:p>
          <a:p>
            <a:pPr marL="432000" indent="-3225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Applications to MATE ROV Competition</a:t>
            </a:r>
            <a:endParaRPr b="0" lang="en-US" sz="3200" spc="-1" strike="noStrike">
              <a:latin typeface="Arial"/>
            </a:endParaRPr>
          </a:p>
          <a:p>
            <a:pPr marL="432000" indent="-3225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Examples</a:t>
            </a:r>
            <a:endParaRPr b="0" lang="en-US" sz="3200" spc="-1" strike="noStrike">
              <a:latin typeface="Arial"/>
            </a:endParaRPr>
          </a:p>
          <a:p>
            <a:pPr marL="432000" indent="-3225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Resources</a:t>
            </a:r>
            <a:endParaRPr b="0" lang="en-US" sz="3200" spc="-1" strike="noStrike">
              <a:latin typeface="Arial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CustomShape 1"/>
          <p:cNvSpPr/>
          <p:nvPr/>
        </p:nvSpPr>
        <p:spPr>
          <a:xfrm>
            <a:off x="599040" y="301320"/>
            <a:ext cx="10796760" cy="1260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Resources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60" name="CustomShape 2"/>
          <p:cNvSpPr/>
          <p:nvPr/>
        </p:nvSpPr>
        <p:spPr>
          <a:xfrm>
            <a:off x="599040" y="1828800"/>
            <a:ext cx="10829160" cy="5393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25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My email: </a:t>
            </a:r>
            <a:r>
              <a:rPr b="0" lang="en-US" sz="3200" spc="-1" strike="noStrike" u="sng">
                <a:solidFill>
                  <a:srgbClr val="0000ff"/>
                </a:solidFill>
                <a:uFillTx/>
                <a:latin typeface="Arial"/>
                <a:ea typeface="DejaVu Sans"/>
                <a:hlinkClick r:id="rId1"/>
              </a:rPr>
              <a:t>michael.benson@protonmail.com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</a:pPr>
            <a:endParaRPr b="0" lang="en-US" sz="3200" spc="-1" strike="noStrike">
              <a:latin typeface="Arial"/>
            </a:endParaRPr>
          </a:p>
          <a:p>
            <a:pPr marL="432000" indent="-3225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This lecture (and my introductory Arduino lecture): </a:t>
            </a:r>
            <a:r>
              <a:rPr b="0" lang="en-US" sz="3200" spc="-1" strike="noStrike" u="sng">
                <a:solidFill>
                  <a:srgbClr val="0000ff"/>
                </a:solidFill>
                <a:uFillTx/>
                <a:latin typeface="Arial"/>
                <a:ea typeface="DejaVu Sans"/>
                <a:hlinkClick r:id="rId2"/>
              </a:rPr>
              <a:t>https://github.com/mbenson182/ArduinoLectures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</a:pPr>
            <a:endParaRPr b="0" lang="en-US" sz="3200" spc="-1" strike="noStrike">
              <a:latin typeface="Arial"/>
            </a:endParaRPr>
          </a:p>
          <a:p>
            <a:pPr marL="432000" indent="-3225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Arduino reference: </a:t>
            </a:r>
            <a:r>
              <a:rPr b="0" lang="en-US" sz="3200" spc="-1" strike="noStrike" u="sng">
                <a:solidFill>
                  <a:srgbClr val="0000ff"/>
                </a:solidFill>
                <a:uFillTx/>
                <a:latin typeface="Arial"/>
                <a:ea typeface="DejaVu Sans"/>
                <a:hlinkClick r:id="rId3"/>
              </a:rPr>
              <a:t>https://www.arduino.cc/reference/en/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</a:pPr>
            <a:endParaRPr b="0" lang="en-US" sz="3200" spc="-1" strike="noStrike">
              <a:latin typeface="Arial"/>
            </a:endParaRPr>
          </a:p>
          <a:p>
            <a:pPr marL="432000" indent="-3225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Sites like StackOverflow, Sparkfun, etc. are your friend!</a:t>
            </a:r>
            <a:endParaRPr b="0" lang="en-US" sz="3200" spc="-1" strike="noStrike">
              <a:latin typeface="Arial"/>
            </a:endParaRPr>
          </a:p>
        </p:txBody>
      </p:sp>
    </p:spTree>
  </p:cSld>
  <p:timing>
    <p:tnLst>
      <p:par>
        <p:cTn id="37" dur="indefinite" restart="never" nodeType="tmRoot">
          <p:childTnLst>
            <p:seq>
              <p:cTn id="3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CustomShape 1"/>
          <p:cNvSpPr/>
          <p:nvPr/>
        </p:nvSpPr>
        <p:spPr>
          <a:xfrm>
            <a:off x="599040" y="301320"/>
            <a:ext cx="10796760" cy="1260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Who am I?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21" name="CustomShape 2"/>
          <p:cNvSpPr/>
          <p:nvPr/>
        </p:nvSpPr>
        <p:spPr>
          <a:xfrm>
            <a:off x="599040" y="1828800"/>
            <a:ext cx="10829160" cy="5393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25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BSME ‘15, VU</a:t>
            </a:r>
            <a:endParaRPr b="0" lang="en-US" sz="3200" spc="-1" strike="noStrike">
              <a:latin typeface="Arial"/>
            </a:endParaRPr>
          </a:p>
          <a:p>
            <a:pPr lvl="1" marL="864000" indent="-32256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Minor: Mechatronics</a:t>
            </a:r>
            <a:endParaRPr b="0" lang="en-US" sz="2800" spc="-1" strike="noStrike">
              <a:latin typeface="Arial"/>
            </a:endParaRPr>
          </a:p>
          <a:p>
            <a:pPr marL="432000" indent="-3225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PhD Engineering, Ongoing, VU</a:t>
            </a:r>
            <a:endParaRPr b="0" lang="en-US" sz="3200" spc="-1" strike="noStrike">
              <a:latin typeface="Arial"/>
            </a:endParaRPr>
          </a:p>
          <a:p>
            <a:pPr lvl="1" marL="864000" indent="-32256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Research areas:</a:t>
            </a:r>
            <a:endParaRPr b="0" lang="en-US" sz="2800" spc="-1" strike="noStrike">
              <a:latin typeface="Arial"/>
            </a:endParaRPr>
          </a:p>
          <a:p>
            <a:pPr lvl="2" marL="1296000" indent="-28656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Vision and depth sensing</a:t>
            </a:r>
            <a:endParaRPr b="0" lang="en-US" sz="2400" spc="-1" strike="noStrike">
              <a:latin typeface="Arial"/>
            </a:endParaRPr>
          </a:p>
          <a:p>
            <a:pPr lvl="2" marL="1296000" indent="-28656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Robot perception &amp; autonomy</a:t>
            </a:r>
            <a:endParaRPr b="0" lang="en-US" sz="2400" spc="-1" strike="noStrike">
              <a:latin typeface="Arial"/>
            </a:endParaRPr>
          </a:p>
          <a:p>
            <a:pPr marL="432000" indent="-3225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Research projects:</a:t>
            </a:r>
            <a:endParaRPr b="0" lang="en-US" sz="3200" spc="-1" strike="noStrike">
              <a:latin typeface="Arial"/>
            </a:endParaRPr>
          </a:p>
          <a:p>
            <a:pPr lvl="1" marL="864000" indent="-32256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Roboboat &amp; RobotX</a:t>
            </a:r>
            <a:endParaRPr b="0" lang="en-US" sz="2800" spc="-1" strike="noStrike">
              <a:latin typeface="Arial"/>
            </a:endParaRPr>
          </a:p>
          <a:p>
            <a:pPr lvl="1" marL="864000" indent="-32256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Low-cost Explosive Ordnance Disposal Robot</a:t>
            </a:r>
            <a:endParaRPr b="0" lang="en-US" sz="2800" spc="-1" strike="noStrike">
              <a:latin typeface="Arial"/>
            </a:endParaRPr>
          </a:p>
          <a:p>
            <a:pPr lvl="1" marL="864000" indent="-32256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Rugged outdoor mine detection robot</a:t>
            </a:r>
            <a:endParaRPr b="0" lang="en-US" sz="2800" spc="-1" strike="noStrike">
              <a:latin typeface="Arial"/>
            </a:endParaRPr>
          </a:p>
        </p:txBody>
      </p:sp>
    </p:spTree>
  </p:cSld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CustomShape 1"/>
          <p:cNvSpPr/>
          <p:nvPr/>
        </p:nvSpPr>
        <p:spPr>
          <a:xfrm>
            <a:off x="599040" y="301320"/>
            <a:ext cx="10796760" cy="1260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Who am I?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123" name="Picture 121" descr=""/>
          <p:cNvPicPr/>
          <p:nvPr/>
        </p:nvPicPr>
        <p:blipFill>
          <a:blip r:embed="rId1"/>
          <a:srcRect l="10399" t="14428" r="0" b="0"/>
          <a:stretch/>
        </p:blipFill>
        <p:spPr>
          <a:xfrm>
            <a:off x="254880" y="2296080"/>
            <a:ext cx="5631840" cy="4033080"/>
          </a:xfrm>
          <a:prstGeom prst="rect">
            <a:avLst/>
          </a:prstGeom>
          <a:ln>
            <a:noFill/>
          </a:ln>
        </p:spPr>
      </p:pic>
      <p:pic>
        <p:nvPicPr>
          <p:cNvPr id="124" name="Picture 122" descr=""/>
          <p:cNvPicPr/>
          <p:nvPr/>
        </p:nvPicPr>
        <p:blipFill>
          <a:blip r:embed="rId2"/>
          <a:srcRect l="16875" t="18850" r="19094" b="18841"/>
          <a:stretch/>
        </p:blipFill>
        <p:spPr>
          <a:xfrm>
            <a:off x="5486400" y="3374280"/>
            <a:ext cx="5524920" cy="4030920"/>
          </a:xfrm>
          <a:prstGeom prst="rect">
            <a:avLst/>
          </a:prstGeom>
          <a:ln>
            <a:noFill/>
          </a:ln>
        </p:spPr>
      </p:pic>
      <p:pic>
        <p:nvPicPr>
          <p:cNvPr id="125" name="Picture 123" descr=""/>
          <p:cNvPicPr/>
          <p:nvPr/>
        </p:nvPicPr>
        <p:blipFill>
          <a:blip r:embed="rId3"/>
          <a:stretch/>
        </p:blipFill>
        <p:spPr>
          <a:xfrm>
            <a:off x="9326880" y="1737360"/>
            <a:ext cx="1918800" cy="25588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599040" y="301320"/>
            <a:ext cx="10796760" cy="1260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Motivating Interrupts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27" name="CustomShape 2"/>
          <p:cNvSpPr/>
          <p:nvPr/>
        </p:nvSpPr>
        <p:spPr>
          <a:xfrm>
            <a:off x="599040" y="1828800"/>
            <a:ext cx="10829160" cy="5393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25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When programs are short, it’s easy to poll sensors and control actuators in Loop()</a:t>
            </a:r>
            <a:endParaRPr b="0" lang="en-US" sz="3200" spc="-1" strike="noStrike">
              <a:latin typeface="Arial"/>
            </a:endParaRPr>
          </a:p>
          <a:p>
            <a:pPr marL="432000" indent="-3225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As programs do more, this method becomes less effective </a:t>
            </a:r>
            <a:endParaRPr b="0" lang="en-US" sz="3200" spc="-1" strike="noStrike">
              <a:latin typeface="Arial"/>
            </a:endParaRPr>
          </a:p>
          <a:p>
            <a:pPr lvl="1" marL="864000" indent="-32256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Can miss a quick press of a button or a short signal from a sensor</a:t>
            </a:r>
            <a:endParaRPr b="0" lang="en-US" sz="2800" spc="-1" strike="noStrike">
              <a:latin typeface="Arial"/>
            </a:endParaRPr>
          </a:p>
          <a:p>
            <a:pPr lvl="1" marL="864000" indent="-32256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Actuator feedback control can become unstable if time is too irregular!</a:t>
            </a:r>
            <a:endParaRPr b="0" lang="en-US" sz="2800" spc="-1" strike="noStrike">
              <a:latin typeface="Arial"/>
            </a:endParaRPr>
          </a:p>
          <a:p>
            <a:pPr marL="432000" indent="-3225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Need some way to handle certain input and time events</a:t>
            </a:r>
            <a:endParaRPr b="0" lang="en-US" sz="3200" spc="-1" strike="noStrike">
              <a:latin typeface="Arial"/>
            </a:endParaRPr>
          </a:p>
        </p:txBody>
      </p:sp>
    </p:spTree>
  </p:cSld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CustomShape 1"/>
          <p:cNvSpPr/>
          <p:nvPr/>
        </p:nvSpPr>
        <p:spPr>
          <a:xfrm>
            <a:off x="599040" y="301320"/>
            <a:ext cx="10796760" cy="1260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What is an Interrupt?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29" name="CustomShape 2"/>
          <p:cNvSpPr/>
          <p:nvPr/>
        </p:nvSpPr>
        <p:spPr>
          <a:xfrm>
            <a:off x="599040" y="1828800"/>
            <a:ext cx="10829160" cy="5393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25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An </a:t>
            </a:r>
            <a:r>
              <a:rPr b="0" i="1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interrupt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 is a signal to the processor indicating an event that requires immediate attention</a:t>
            </a:r>
            <a:endParaRPr b="0" lang="en-US" sz="3200" spc="-1" strike="noStrike">
              <a:latin typeface="Arial"/>
            </a:endParaRPr>
          </a:p>
          <a:p>
            <a:pPr marL="432000" indent="-3225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Processor responds by:</a:t>
            </a:r>
            <a:endParaRPr b="0" lang="en-US" sz="3200" spc="-1" strike="noStrike">
              <a:latin typeface="Arial"/>
            </a:endParaRPr>
          </a:p>
          <a:p>
            <a:pPr lvl="1" marL="864000" indent="-32256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Suspending what it’s doing</a:t>
            </a:r>
            <a:endParaRPr b="0" lang="en-US" sz="2800" spc="-1" strike="noStrike">
              <a:latin typeface="Arial"/>
            </a:endParaRPr>
          </a:p>
          <a:p>
            <a:pPr lvl="1" marL="864000" indent="-32256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Executing a function (</a:t>
            </a:r>
            <a:r>
              <a:rPr b="0" i="1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interrupt handler 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or </a:t>
            </a:r>
            <a:r>
              <a:rPr b="0" i="1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interrupt service routine (ISR)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)</a:t>
            </a:r>
            <a:endParaRPr b="0" lang="en-US" sz="2800" spc="-1" strike="noStrike">
              <a:latin typeface="Arial"/>
            </a:endParaRPr>
          </a:p>
          <a:p>
            <a:pPr lvl="1" marL="864000" indent="-32256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Resuming where it left off</a:t>
            </a:r>
            <a:endParaRPr b="0" lang="en-US" sz="2800" spc="-1" strike="noStrike">
              <a:latin typeface="Arial"/>
            </a:endParaRPr>
          </a:p>
          <a:p>
            <a:pPr marL="432000" indent="-3225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We can control what causes an interrupt and what the function is!</a:t>
            </a:r>
            <a:endParaRPr b="0" lang="en-US" sz="3200" spc="-1" strike="noStrike">
              <a:latin typeface="Arial"/>
            </a:endParaRPr>
          </a:p>
        </p:txBody>
      </p:sp>
    </p:spTree>
  </p:cSld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CustomShape 1"/>
          <p:cNvSpPr/>
          <p:nvPr/>
        </p:nvSpPr>
        <p:spPr>
          <a:xfrm>
            <a:off x="599040" y="301320"/>
            <a:ext cx="10796760" cy="1260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Types of Interrupts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31" name="CustomShape 2"/>
          <p:cNvSpPr/>
          <p:nvPr/>
        </p:nvSpPr>
        <p:spPr>
          <a:xfrm>
            <a:off x="599040" y="1828800"/>
            <a:ext cx="5283720" cy="5393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25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Hardware interrupts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 are triggered by an external device </a:t>
            </a:r>
            <a:endParaRPr b="0" lang="en-US" sz="3200" spc="-1" strike="noStrike">
              <a:latin typeface="Arial"/>
            </a:endParaRPr>
          </a:p>
          <a:p>
            <a:pPr lvl="1" marL="864000" indent="-32256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Typically from a </a:t>
            </a:r>
            <a:r>
              <a:rPr b="0" i="1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pin change</a:t>
            </a:r>
            <a:endParaRPr b="0" lang="en-US" sz="2800" spc="-1" strike="noStrike">
              <a:latin typeface="Arial"/>
            </a:endParaRPr>
          </a:p>
          <a:p>
            <a:pPr lvl="2" marL="1296000" indent="-28656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Pressing a button</a:t>
            </a:r>
            <a:endParaRPr b="0" lang="en-US" sz="2400" spc="-1" strike="noStrike">
              <a:latin typeface="Arial"/>
            </a:endParaRPr>
          </a:p>
          <a:p>
            <a:pPr lvl="2" marL="1296000" indent="-28656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Signal from motor encoder</a:t>
            </a:r>
            <a:endParaRPr b="0" lang="en-US" sz="2400" spc="-1" strike="noStrike">
              <a:latin typeface="Arial"/>
            </a:endParaRPr>
          </a:p>
          <a:p>
            <a:pPr lvl="2" marL="1296000" indent="-28656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Optical switch/photointerruptor</a:t>
            </a:r>
            <a:endParaRPr b="0" lang="en-US" sz="2400" spc="-1" strike="noStrike">
              <a:latin typeface="Arial"/>
            </a:endParaRPr>
          </a:p>
          <a:p>
            <a:pPr lvl="1" marL="864000" indent="-32256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Can also be from communication (e.g. Serial) 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32" name="CustomShape 3"/>
          <p:cNvSpPr/>
          <p:nvPr/>
        </p:nvSpPr>
        <p:spPr>
          <a:xfrm>
            <a:off x="6148800" y="1828800"/>
            <a:ext cx="5283720" cy="5393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25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i="1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Software interrupts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 are triggered by an internal exception</a:t>
            </a:r>
            <a:endParaRPr b="0" lang="en-US" sz="3200" spc="-1" strike="noStrike">
              <a:latin typeface="Arial"/>
            </a:endParaRPr>
          </a:p>
          <a:p>
            <a:pPr lvl="1" marL="864000" indent="-32256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Typically a </a:t>
            </a:r>
            <a:r>
              <a:rPr b="0" i="1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timer interrupt</a:t>
            </a:r>
            <a:endParaRPr b="0" lang="en-US" sz="2800" spc="-1" strike="noStrike">
              <a:latin typeface="Arial"/>
            </a:endParaRPr>
          </a:p>
          <a:p>
            <a:pPr lvl="2" marL="1296000" indent="-28656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Controlling motors &amp; actuators</a:t>
            </a:r>
            <a:endParaRPr b="0" lang="en-US" sz="2400" spc="-1" strike="noStrike">
              <a:latin typeface="Arial"/>
            </a:endParaRPr>
          </a:p>
          <a:p>
            <a:pPr lvl="2" marL="1296000" indent="-28656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Polling inputs &amp; sensors</a:t>
            </a:r>
            <a:endParaRPr b="0" lang="en-US" sz="2400" spc="-1" strike="noStrike">
              <a:latin typeface="Arial"/>
            </a:endParaRPr>
          </a:p>
          <a:p>
            <a:pPr lvl="1" marL="864000" indent="-32256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Can also be from events like division by 0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33" name="Line 4"/>
          <p:cNvSpPr/>
          <p:nvPr/>
        </p:nvSpPr>
        <p:spPr>
          <a:xfrm>
            <a:off x="6035040" y="1645920"/>
            <a:ext cx="360" cy="5852160"/>
          </a:xfrm>
          <a:prstGeom prst="line">
            <a:avLst/>
          </a:prstGeom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13" dur="indefinite" restart="never" nodeType="tmRoot">
          <p:childTnLst>
            <p:seq>
              <p:cTn id="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CustomShape 1"/>
          <p:cNvSpPr/>
          <p:nvPr/>
        </p:nvSpPr>
        <p:spPr>
          <a:xfrm>
            <a:off x="599040" y="301320"/>
            <a:ext cx="10796760" cy="1260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Pin Modes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35" name="CustomShape 2"/>
          <p:cNvSpPr/>
          <p:nvPr/>
        </p:nvSpPr>
        <p:spPr>
          <a:xfrm>
            <a:off x="599040" y="1828800"/>
            <a:ext cx="10829160" cy="5393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25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Hardware interrupts triggered pin changes have different modes you can specify:</a:t>
            </a:r>
            <a:endParaRPr b="0" lang="en-US" sz="3200" spc="-1" strike="noStrike">
              <a:latin typeface="Arial"/>
            </a:endParaRPr>
          </a:p>
          <a:p>
            <a:pPr lvl="1" marL="864000" indent="-32256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i="1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LOW: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 triggers whenever the pin is low</a:t>
            </a:r>
            <a:endParaRPr b="0" lang="en-US" sz="2800" spc="-1" strike="noStrike">
              <a:latin typeface="Arial"/>
            </a:endParaRPr>
          </a:p>
          <a:p>
            <a:pPr lvl="1" marL="864000" indent="-32256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i="1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CHANGE: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 triggers whenever the pin changes value</a:t>
            </a:r>
            <a:endParaRPr b="0" lang="en-US" sz="2800" spc="-1" strike="noStrike">
              <a:latin typeface="Arial"/>
            </a:endParaRPr>
          </a:p>
          <a:p>
            <a:pPr lvl="1" marL="864000" indent="-32256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i="1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RISING: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 triggers when the pin goes from low to high</a:t>
            </a:r>
            <a:endParaRPr b="0" lang="en-US" sz="2800" spc="-1" strike="noStrike">
              <a:latin typeface="Arial"/>
            </a:endParaRPr>
          </a:p>
          <a:p>
            <a:pPr lvl="1" marL="864000" indent="-32256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i="1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FALLING: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 triggers when the pin goes from high to low</a:t>
            </a:r>
            <a:endParaRPr b="0" lang="en-US" sz="2800" spc="-1" strike="noStrike">
              <a:latin typeface="Arial"/>
            </a:endParaRPr>
          </a:p>
          <a:p>
            <a:pPr lvl="1" marL="864000" indent="-32256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i="1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HIGH: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 triggers whenever the pin is high (only on select Arduino boards)</a:t>
            </a:r>
            <a:endParaRPr b="0" lang="en-US" sz="2800" spc="-1" strike="noStrike">
              <a:latin typeface="Arial"/>
            </a:endParaRPr>
          </a:p>
        </p:txBody>
      </p:sp>
    </p:spTree>
  </p:cSld>
  <p:timing>
    <p:tnLst>
      <p:par>
        <p:cTn id="15" dur="indefinite" restart="never" nodeType="tmRoot">
          <p:childTnLst>
            <p:seq>
              <p:cTn id="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CustomShape 1"/>
          <p:cNvSpPr/>
          <p:nvPr/>
        </p:nvSpPr>
        <p:spPr>
          <a:xfrm>
            <a:off x="599040" y="301320"/>
            <a:ext cx="10796760" cy="1260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Example: LOW Mode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137" name="Picture 135" descr=""/>
          <p:cNvPicPr/>
          <p:nvPr/>
        </p:nvPicPr>
        <p:blipFill>
          <a:blip r:embed="rId1"/>
          <a:stretch/>
        </p:blipFill>
        <p:spPr>
          <a:xfrm>
            <a:off x="2417760" y="1828440"/>
            <a:ext cx="7191000" cy="53931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7" dur="indefinite" restart="never" nodeType="tmRoot">
          <p:childTnLst>
            <p:seq>
              <p:cTn id="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179</TotalTime>
  <Application>LibreOffice/6.0.7.3$Linux_X86_64 LibreOffice_project/00m0$Build-3</Application>
  <Words>793</Words>
  <Paragraphs>106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2019-01-28T09:53:48Z</dcterms:created>
  <dc:creator/>
  <dc:description/>
  <dc:language>en-US</dc:language>
  <cp:lastModifiedBy/>
  <dcterms:modified xsi:type="dcterms:W3CDTF">2019-02-09T09:43:23Z</dcterms:modified>
  <cp:revision>52</cp:revision>
  <dc:subject/>
  <dc:title>Vivid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Custom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19</vt:i4>
  </property>
</Properties>
</file>